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49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29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33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21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8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0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52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09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74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59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01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ED76-0DEB-4D95-B663-3C8EAC065CD6}" type="datetimeFigureOut">
              <a:rPr lang="pt-BR" smtClean="0"/>
              <a:t>29/03/2023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B6E6E-0633-4606-8423-7B505A47C8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53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Article: Can &lt;strong&gt;telecom&lt;/strong&gt; be the next IT sector? — People Matter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  <a14:imgEffect>
                      <a14:colorTemperature colorTemp="103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Retângulo 7"/>
          <p:cNvSpPr/>
          <p:nvPr/>
        </p:nvSpPr>
        <p:spPr>
          <a:xfrm>
            <a:off x="-29361" y="0"/>
            <a:ext cx="1222136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6228" y="1400963"/>
            <a:ext cx="8372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accent5">
                    <a:lumMod val="90000"/>
                  </a:schemeClr>
                </a:solidFill>
                <a:latin typeface="Montserrat Alternates" panose="00000500000000000000" pitchFamily="2" charset="0"/>
              </a:rPr>
              <a:t>Projeto de Business Intelligence</a:t>
            </a:r>
          </a:p>
          <a:p>
            <a:r>
              <a:rPr lang="pt-BR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O&amp;M de Telecomunicações</a:t>
            </a:r>
            <a:endParaRPr lang="pt-BR" sz="3200" b="1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6" y="2795645"/>
            <a:ext cx="360422" cy="36042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257926" y="2775801"/>
            <a:ext cx="472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Modelagem Relacional (MySQL).</a:t>
            </a:r>
            <a:endParaRPr lang="pt-BR" sz="2000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6" y="3272711"/>
            <a:ext cx="360000" cy="3600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257926" y="3254251"/>
            <a:ext cx="472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Inserindo dados fictícios no BD.</a:t>
            </a:r>
            <a:endParaRPr lang="pt-BR" sz="2000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6" y="3769410"/>
            <a:ext cx="360000" cy="360000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257926" y="3749355"/>
            <a:ext cx="472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Tratamento dos Dados</a:t>
            </a:r>
            <a:endParaRPr lang="pt-BR" sz="2000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6" y="4268983"/>
            <a:ext cx="374263" cy="374263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257926" y="4256059"/>
            <a:ext cx="472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Modelagem Dimensional.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89" y="4775687"/>
            <a:ext cx="360000" cy="36000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1257926" y="4755632"/>
            <a:ext cx="472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Desenvolvimento do Dashboard.</a:t>
            </a:r>
            <a:endParaRPr lang="pt-BR" sz="2000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40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8752" y="275880"/>
            <a:ext cx="58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Desenvolvimento do Dashboard.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2" y="295935"/>
            <a:ext cx="360000" cy="36000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92961" y="1133812"/>
            <a:ext cx="1122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Painel 4</a:t>
            </a:r>
            <a:r>
              <a:rPr lang="pt-BR" dirty="0" smtClean="0"/>
              <a:t>: Objetivo de avaliar histórico de produtividade e horas extras por técnica e gerência.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1" y="1133812"/>
            <a:ext cx="288000" cy="28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075" y="1610666"/>
            <a:ext cx="8821850" cy="49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8751" y="275880"/>
            <a:ext cx="764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Desenvolvimento do Dashboard</a:t>
            </a:r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. (</a:t>
            </a:r>
            <a:r>
              <a:rPr lang="pt-BR" sz="20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Vídeo</a:t>
            </a:r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)</a:t>
            </a:r>
            <a:endParaRPr lang="pt-BR" sz="2000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2" y="295935"/>
            <a:ext cx="360000" cy="360000"/>
          </a:xfrm>
          <a:prstGeom prst="rect">
            <a:avLst/>
          </a:prstGeom>
        </p:spPr>
      </p:pic>
      <p:pic>
        <p:nvPicPr>
          <p:cNvPr id="3" name="Dash - O&amp;M Telec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9877" y="964735"/>
            <a:ext cx="10592245" cy="589326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-1" y="964735"/>
            <a:ext cx="799877" cy="589969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11392122" y="964735"/>
            <a:ext cx="799878" cy="589969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6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2" y="295724"/>
            <a:ext cx="360422" cy="36042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628752" y="275880"/>
            <a:ext cx="472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Modelagem Relacional (MySQL).</a:t>
            </a:r>
            <a:endParaRPr lang="pt-BR" sz="2000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192" y="1845577"/>
            <a:ext cx="5639619" cy="383014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3" y="1751723"/>
            <a:ext cx="288000" cy="28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10857" y="1751723"/>
            <a:ext cx="472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accent1"/>
                </a:solidFill>
                <a:latin typeface="Montserrat Alternates" panose="00000500000000000000" pitchFamily="2" charset="0"/>
              </a:rPr>
              <a:t>Criando as entidades e atributos com base no conhecimento prévio da área.</a:t>
            </a:r>
            <a:endParaRPr lang="pt-BR" sz="1400" b="1" dirty="0">
              <a:solidFill>
                <a:schemeClr val="accent1"/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28752" y="2536516"/>
            <a:ext cx="4729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accent1"/>
                </a:solidFill>
                <a:latin typeface="Montserrat Alternates" panose="00000500000000000000" pitchFamily="2" charset="0"/>
              </a:rPr>
              <a:t>Criando as entidades relacionamentos a partir da cardinalidade (n:m) das relações.</a:t>
            </a:r>
            <a:endParaRPr lang="pt-BR" sz="1400" b="1" dirty="0">
              <a:solidFill>
                <a:schemeClr val="accent1"/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2" y="2538710"/>
            <a:ext cx="288000" cy="28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2" y="3325698"/>
            <a:ext cx="288000" cy="2880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92962" y="3320578"/>
            <a:ext cx="47299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>
                <a:solidFill>
                  <a:schemeClr val="accent1"/>
                </a:solidFill>
                <a:latin typeface="Montserrat Alternates" panose="00000500000000000000" pitchFamily="2" charset="0"/>
              </a:rPr>
              <a:t>Sem aplicação prática para o projeto de BI mas foram feitas algumas automatizações no banco de dados através de triggers e procedures.</a:t>
            </a:r>
          </a:p>
          <a:p>
            <a:endParaRPr lang="pt-BR" sz="1400" dirty="0">
              <a:solidFill>
                <a:schemeClr val="accent1"/>
              </a:solidFill>
              <a:latin typeface="Montserrat Alternates" panose="000005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1400" dirty="0" smtClean="0">
                <a:solidFill>
                  <a:schemeClr val="accent1"/>
                </a:solidFill>
                <a:latin typeface="Montserrat Alternates" panose="00000500000000000000" pitchFamily="2" charset="0"/>
              </a:rPr>
              <a:t>Criando falhas a partir de procedures (reduzindo e automatizando parâmetros de entrada). </a:t>
            </a:r>
          </a:p>
          <a:p>
            <a:pPr marL="285750" indent="-285750">
              <a:buFontTx/>
              <a:buChar char="-"/>
            </a:pPr>
            <a:r>
              <a:rPr lang="pt-BR" sz="1400" dirty="0" smtClean="0">
                <a:solidFill>
                  <a:schemeClr val="accent1"/>
                </a:solidFill>
                <a:latin typeface="Montserrat Alternates" panose="00000500000000000000" pitchFamily="2" charset="0"/>
              </a:rPr>
              <a:t>Automatizando o preenchimento da hora solução a partir da alteração de status para concluído. </a:t>
            </a:r>
          </a:p>
          <a:p>
            <a:pPr marL="285750" indent="-285750">
              <a:buFontTx/>
              <a:buChar char="-"/>
            </a:pPr>
            <a:r>
              <a:rPr lang="pt-BR" sz="1400" dirty="0" smtClean="0">
                <a:solidFill>
                  <a:schemeClr val="accent1"/>
                </a:solidFill>
                <a:latin typeface="Montserrat Alternates" panose="00000500000000000000" pitchFamily="2" charset="0"/>
              </a:rPr>
              <a:t>Criando linhas após insert de nova falha na entidade relacionamento falha_técnico.</a:t>
            </a:r>
          </a:p>
          <a:p>
            <a:pPr marL="285750" indent="-285750">
              <a:buFontTx/>
              <a:buChar char="-"/>
            </a:pPr>
            <a:endParaRPr lang="pt-BR" sz="1400" dirty="0">
              <a:solidFill>
                <a:schemeClr val="accent1"/>
              </a:solidFill>
              <a:latin typeface="Montserrat Alternates" panose="000005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sz="1400" dirty="0">
              <a:solidFill>
                <a:schemeClr val="accent1"/>
              </a:solidFill>
              <a:latin typeface="Montserrat Alternate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8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1" y="305491"/>
            <a:ext cx="360000" cy="360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37141" y="287031"/>
            <a:ext cx="4729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Inserindo dados fictícios no BD.</a:t>
            </a:r>
            <a:endParaRPr lang="pt-BR" sz="2000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92962" y="1763247"/>
            <a:ext cx="918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/>
              <a:t>Utilizando números aleatórios para definição de datas no MS Excel</a:t>
            </a:r>
            <a:br>
              <a:rPr lang="pt-BR" dirty="0"/>
            </a:br>
            <a:r>
              <a:rPr lang="pt-BR" dirty="0"/>
              <a:t>	(Faixa jan-2022 a mar-2023)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37141" y="2542640"/>
            <a:ext cx="918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/>
              <a:t>Utilizando do conhecimento prévio para definir enumerações de causas e com auxílio de números aleatórios, garantindo a randomização por falha.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37141" y="3334087"/>
            <a:ext cx="918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/>
              <a:t>Auxílio de websites para gerar nomes, </a:t>
            </a:r>
            <a:r>
              <a:rPr lang="pt-BR" dirty="0" smtClean="0"/>
              <a:t>telefones e </a:t>
            </a:r>
            <a:r>
              <a:rPr lang="pt-BR" dirty="0"/>
              <a:t>endereços aleatórios. Utilizada também topologia pública.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37141" y="4121074"/>
            <a:ext cx="918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/>
              <a:t>Coleta de demais dados auxiliares como latitude e longitude em fontes públicas.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3" y="1760112"/>
            <a:ext cx="288000" cy="288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2" y="2547099"/>
            <a:ext cx="288000" cy="28800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2" y="3334087"/>
            <a:ext cx="288000" cy="28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2" y="4121074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8752" y="275880"/>
            <a:ext cx="58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Tratamento dos Dados</a:t>
            </a:r>
            <a:endParaRPr lang="pt-BR" sz="2000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2" y="288752"/>
            <a:ext cx="360000" cy="3600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3" y="1751723"/>
            <a:ext cx="288000" cy="28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974" y="2615935"/>
            <a:ext cx="1714732" cy="3386595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212" y="2615934"/>
            <a:ext cx="1722243" cy="338659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637" y="2615936"/>
            <a:ext cx="1264644" cy="1963139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446" y="2615937"/>
            <a:ext cx="1230598" cy="2020172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592962" y="1763247"/>
            <a:ext cx="918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/>
              <a:t>Utilizando </a:t>
            </a:r>
            <a:r>
              <a:rPr lang="pt-BR" dirty="0" smtClean="0"/>
              <a:t>da linguagem M para tratar os dados recuperados do MySQL. </a:t>
            </a:r>
          </a:p>
        </p:txBody>
      </p:sp>
    </p:spTree>
    <p:extLst>
      <p:ext uri="{BB962C8B-B14F-4D97-AF65-F5344CB8AC3E}">
        <p14:creationId xmlns:p14="http://schemas.microsoft.com/office/powerpoint/2010/main" val="7456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8752" y="275880"/>
            <a:ext cx="58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Modelagem Dimensional (Power BI).</a:t>
            </a:r>
            <a:endParaRPr lang="pt-BR" sz="2000" dirty="0">
              <a:solidFill>
                <a:schemeClr val="accent4">
                  <a:lumMod val="20000"/>
                  <a:lumOff val="80000"/>
                </a:schemeClr>
              </a:solidFill>
              <a:latin typeface="Montserrat Alternates" panose="00000500000000000000" pitchFamily="2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5211908" y="1655252"/>
            <a:ext cx="6566579" cy="3933670"/>
            <a:chOff x="1562142" y="1334616"/>
            <a:chExt cx="7816749" cy="4410837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2142" y="1334616"/>
              <a:ext cx="7816749" cy="4410837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625754" y="1459684"/>
              <a:ext cx="1417740" cy="1308683"/>
            </a:xfrm>
            <a:prstGeom prst="rect">
              <a:avLst/>
            </a:prstGeom>
            <a:noFill/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4263005" y="1459683"/>
              <a:ext cx="1382786" cy="1585521"/>
            </a:xfrm>
            <a:prstGeom prst="rect">
              <a:avLst/>
            </a:prstGeom>
            <a:noFill/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6217640" y="1459684"/>
              <a:ext cx="1417740" cy="1174460"/>
            </a:xfrm>
            <a:prstGeom prst="rect">
              <a:avLst/>
            </a:prstGeom>
            <a:noFill/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7961152" y="1425361"/>
              <a:ext cx="1350628" cy="1477230"/>
            </a:xfrm>
            <a:prstGeom prst="rect">
              <a:avLst/>
            </a:prstGeom>
            <a:noFill/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562142" y="3885500"/>
              <a:ext cx="1449505" cy="1785458"/>
            </a:xfrm>
            <a:prstGeom prst="rect">
              <a:avLst/>
            </a:prstGeom>
            <a:noFill/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6217640" y="3885500"/>
              <a:ext cx="1349230" cy="1785458"/>
            </a:xfrm>
            <a:prstGeom prst="rect">
              <a:avLst/>
            </a:prstGeom>
            <a:noFill/>
            <a:ln w="31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3" y="1751723"/>
            <a:ext cx="288000" cy="28800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2" y="2538710"/>
            <a:ext cx="288000" cy="288000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92963" y="1751723"/>
            <a:ext cx="4493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 smtClean="0"/>
              <a:t>Estruturando o modelo dimensional e os relacionamentos.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628753" y="2538710"/>
            <a:ext cx="445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 smtClean="0"/>
              <a:t>Necessária criação de uma tabela calendário.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8719404" y="2060874"/>
            <a:ext cx="441265" cy="1097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2" y="3334087"/>
            <a:ext cx="288000" cy="288000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592961" y="3336404"/>
            <a:ext cx="4493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 smtClean="0"/>
              <a:t>Utilizando também relacionamento de duplo sentido para interação entre a fato e os mapas do painel 1.</a:t>
            </a:r>
            <a:endParaRPr lang="pt-BR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89" y="288803"/>
            <a:ext cx="374263" cy="3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6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8752" y="275880"/>
            <a:ext cx="58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Desenvolvimento do Dashboard.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2" y="295935"/>
            <a:ext cx="360000" cy="36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3" y="1760112"/>
            <a:ext cx="288000" cy="28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462" y="1760112"/>
            <a:ext cx="288000" cy="288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92963" y="1763246"/>
            <a:ext cx="4420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 smtClean="0"/>
              <a:t>Definindo o tema para montagem de Layout.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63" y="2363429"/>
            <a:ext cx="4387465" cy="3128037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408962" y="1760112"/>
            <a:ext cx="6527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 smtClean="0"/>
              <a:t>Montando a estrutura no Power Point (Breve estarei migrando para o FIGMA)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962" y="2369636"/>
            <a:ext cx="3218794" cy="180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962" y="4375316"/>
            <a:ext cx="3208914" cy="180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8336" y="2369636"/>
            <a:ext cx="3198058" cy="1800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8336" y="4375316"/>
            <a:ext cx="320695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3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8752" y="275880"/>
            <a:ext cx="58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Desenvolvimento do Dashboard.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2" y="295935"/>
            <a:ext cx="360000" cy="36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2" y="1133812"/>
            <a:ext cx="288000" cy="28800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92961" y="1133812"/>
            <a:ext cx="11227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Painel 1</a:t>
            </a:r>
            <a:r>
              <a:rPr lang="pt-BR" dirty="0" smtClean="0"/>
              <a:t>: Objetivo de monitorar as falhas presentes com métricas de andamento, estratificação por causa e localização através dos mapas. Para fibra, a RT entre duas pontas e para infra o local da estação. 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549" y="1657032"/>
            <a:ext cx="8778902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8752" y="275880"/>
            <a:ext cx="58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Desenvolvimento do Dashboard.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2" y="295935"/>
            <a:ext cx="360000" cy="36000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92961" y="1133812"/>
            <a:ext cx="1122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Painel 2</a:t>
            </a:r>
            <a:r>
              <a:rPr lang="pt-BR" dirty="0" smtClean="0"/>
              <a:t>: Objetivo de avaliar histórico de indicadores, causas, regiões e enlaces ofensores da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área técnica fibra. 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76" y="1657032"/>
            <a:ext cx="8797447" cy="49356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2" y="113381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"/>
            <a:ext cx="12192000" cy="96473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8752" y="275880"/>
            <a:ext cx="582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ontserrat Alternates" panose="00000500000000000000" pitchFamily="2" charset="0"/>
              </a:rPr>
              <a:t>Desenvolvimento do Dashboard.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2" y="295935"/>
            <a:ext cx="360000" cy="36000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92961" y="1133812"/>
            <a:ext cx="11227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400" b="1">
                <a:solidFill>
                  <a:schemeClr val="accent1"/>
                </a:solidFill>
                <a:latin typeface="Montserrat Alternates" panose="00000500000000000000" pitchFamily="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Painel 3</a:t>
            </a:r>
            <a:r>
              <a:rPr lang="pt-BR" dirty="0" smtClean="0"/>
              <a:t>: Objetivo de avaliar histórico de indicadores, causas, regiões e </a:t>
            </a:r>
            <a:r>
              <a:rPr lang="pt-BR" dirty="0" smtClean="0"/>
              <a:t>estações ofensoras </a:t>
            </a:r>
            <a:r>
              <a:rPr lang="pt-BR" dirty="0" smtClean="0"/>
              <a:t>da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área técnica infra. 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06" y="1610666"/>
            <a:ext cx="8794787" cy="4935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7" y="1133812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7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4A707A"/>
      </a:accent1>
      <a:accent2>
        <a:srgbClr val="7697A0"/>
      </a:accent2>
      <a:accent3>
        <a:srgbClr val="94B0B7"/>
      </a:accent3>
      <a:accent4>
        <a:srgbClr val="C2CBC5"/>
      </a:accent4>
      <a:accent5>
        <a:srgbClr val="DDDDD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393</Words>
  <Application>Microsoft Office PowerPoint</Application>
  <PresentationFormat>Widescreen</PresentationFormat>
  <Paragraphs>38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Montserrat Alternates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Cassiano</dc:creator>
  <cp:lastModifiedBy>Cassiano</cp:lastModifiedBy>
  <cp:revision>50</cp:revision>
  <dcterms:created xsi:type="dcterms:W3CDTF">2023-03-27T21:41:52Z</dcterms:created>
  <dcterms:modified xsi:type="dcterms:W3CDTF">2023-03-29T18:47:39Z</dcterms:modified>
</cp:coreProperties>
</file>